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57" r:id="rId4"/>
    <p:sldId id="267" r:id="rId5"/>
    <p:sldId id="265" r:id="rId6"/>
    <p:sldId id="266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00E8C-1C7A-491D-A513-A0374C2AA9D8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CB608-A65D-43D0-81BA-24FFB0FFF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22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5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90DC0F-0E80-4E07-9C1B-F3DF1920D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78CE3FB-6A42-4683-B3D5-B5D2DF85E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E74F8E-603C-4BCD-AD69-62B6CC2E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101-62DF-4964-AC68-67FDAD9005B4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5771F7-3AB7-414D-BCC8-831693D3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5BA641-C02B-4891-91C9-310F4D97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F2DA-1E8B-420F-8601-DB47838563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3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F5C730-1389-4AD1-87E4-E87818B98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E56C2B-2559-4D82-B4FF-3A18B2EA0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522297-67F4-483F-A9C7-31ECC1ED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101-62DF-4964-AC68-67FDAD9005B4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592780-5EF0-4AF9-9882-664ADD2E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FC0C58-E814-496F-B1E7-B246A9A9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F2DA-1E8B-420F-8601-DB47838563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3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4A80269-2EF5-469C-B2C1-E46288E6B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F5A5FFF-661A-472D-A6FF-02ACBD2A0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F28BAC-D3A9-43BF-A2F4-42F3FEE4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101-62DF-4964-AC68-67FDAD9005B4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4A5BCA-2BEC-424C-AC73-FCAC6D8D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5AD2BC-504E-4673-8AF6-36FE25E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F2DA-1E8B-420F-8601-DB47838563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79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2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3B5BF6-7FD7-4B86-B3CA-3B54FF89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E754B4-1D9A-4786-A69E-5B0187252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7F8BBD-E291-424C-84FF-F387AD6C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101-62DF-4964-AC68-67FDAD9005B4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2992D4-C18E-4B6C-8172-8E2A45DA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38D5A1-4238-4056-8179-7FD816A9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F2DA-1E8B-420F-8601-DB47838563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6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81330E-EDAE-4449-8374-E3A2FAA5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DAD3A1-6EB7-4943-9D41-2BC12DA01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758B94-BC92-4AD2-846A-B88F1E8F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101-62DF-4964-AC68-67FDAD9005B4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BCAB7C-74D6-4C1A-8CAA-F528DF36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95AEB6-CD43-46DC-97F9-5E9C1AFE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F2DA-1E8B-420F-8601-DB47838563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02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06E510-3FD2-4E2E-8993-4A59D381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8456AE-9E90-4AFE-A441-E52D8F855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4483FBE-CCB2-40E4-BCAC-1626E7C76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7E1B28B-0423-4746-B041-92DEDDAA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101-62DF-4964-AC68-67FDAD9005B4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D69E83-3EAC-4D64-8BAB-26E4E594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2DCBBF5-A43D-42AC-8F5D-68C3E9E1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F2DA-1E8B-420F-8601-DB47838563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093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873E2D-3E51-4AD4-84CD-86CBB4AB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005FD8C-489D-4EA3-9838-6AA885DE2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7008E0F-2685-49AD-B3E7-6FF81B16C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3C6CB8F-88BA-4889-B669-973AC1029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9E542F1-8983-4192-A60C-7BDBBC0E0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0C9F319-C5A8-448D-A481-A8D92278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101-62DF-4964-AC68-67FDAD9005B4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51E8985-6740-4CCE-94DF-2DE0A7EA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E15ED04-C4BC-4ACE-9F87-EF0846C4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F2DA-1E8B-420F-8601-DB47838563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48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711A3E-43FF-4BEA-9938-2EB92DD5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70D7A73-3FDE-418C-959A-573858E7E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101-62DF-4964-AC68-67FDAD9005B4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59CC288-830B-4DE0-B436-7519053F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D314D41-42BB-45A2-AD9B-107A3C29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F2DA-1E8B-420F-8601-DB47838563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1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048FF28-89D0-4B1B-9484-AC0398A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101-62DF-4964-AC68-67FDAD9005B4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1F76390-9780-428B-99E7-3A06C4CD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724FC4-C43E-44AC-9F5E-DCC8AB3F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F2DA-1E8B-420F-8601-DB47838563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74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D647A3-2532-4A47-A808-63154851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826584-0692-4B83-83D6-52D57221C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C45894-38F4-4770-BD00-6A42B1EEB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6ED029-DCDC-4581-80E5-F6FD4670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101-62DF-4964-AC68-67FDAD9005B4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76137C-C1A6-4E22-9E2E-E9621ED1D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2A294F-D0CE-416D-A73E-862546BD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F2DA-1E8B-420F-8601-DB47838563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17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8711B7-FFA3-4834-922E-5D904D72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1116E53-E8E7-4DA2-9C7D-EA20BD449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DDD43B5-46AE-4129-83A8-94BE40F32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E1F4CB7-BBBE-4573-B625-7874F4A0A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101-62DF-4964-AC68-67FDAD9005B4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C1FDEA-435B-4958-9CB6-E362CCBC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0672D7-A827-42B8-833C-6D611F3D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F2DA-1E8B-420F-8601-DB47838563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10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4816239-43C5-443C-9FCF-8D191DD8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B2B5C8-D994-47DF-98DC-F4781FB58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046585-B08B-4DF8-90A7-C72C03C6A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3101-62DF-4964-AC68-67FDAD9005B4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D92590-6E7C-4285-8CDC-FE26E740B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075A83-6A81-4A3B-9CE3-BBD4CED51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4F2DA-1E8B-420F-8601-DB47838563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09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s://www.shinhancard.com/crp/CRP36000N/CRP36000PH.shc?userNo=C200224160&amp;pathType=A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D551A1-BB16-4DDD-8844-75B56770F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66" y="2428081"/>
            <a:ext cx="7001933" cy="1655762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latin typeface="숙명눈꽃체 Bold" panose="02050803000000000000" pitchFamily="18" charset="-127"/>
                <a:ea typeface="숙명눈꽃체 Bold" panose="02050803000000000000" pitchFamily="18" charset="-127"/>
              </a:rPr>
              <a:t>산학협력단 법인카드</a:t>
            </a:r>
            <a:br>
              <a:rPr lang="en-US" altLang="ko-KR" dirty="0">
                <a:latin typeface="숙명눈꽃체 Bold" panose="02050803000000000000" pitchFamily="18" charset="-127"/>
                <a:ea typeface="숙명눈꽃체 Bold" panose="02050803000000000000" pitchFamily="18" charset="-127"/>
              </a:rPr>
            </a:br>
            <a:r>
              <a:rPr lang="ko-KR" altLang="en-US" dirty="0">
                <a:latin typeface="숙명눈꽃체 Bold" panose="02050803000000000000" pitchFamily="18" charset="-127"/>
                <a:ea typeface="숙명눈꽃체 Bold" panose="02050803000000000000" pitchFamily="18" charset="-127"/>
              </a:rPr>
              <a:t> 발급 신청 매뉴얼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67900DDB-73C3-44E9-A2F0-AA8C5AC9CE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sz="2400" dirty="0"/>
          </a:p>
          <a:p>
            <a:endParaRPr lang="ko-KR" altLang="en-US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F39A7DDA-AAA2-4276-9D08-E6D07B27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133" y="0"/>
            <a:ext cx="460586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0302BD-0001-488E-897D-181035BE54B4}"/>
              </a:ext>
            </a:extLst>
          </p:cNvPr>
          <p:cNvSpPr txBox="1"/>
          <p:nvPr/>
        </p:nvSpPr>
        <p:spPr>
          <a:xfrm>
            <a:off x="3005666" y="52578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2025.05.23.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78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6147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6994" y="429717"/>
            <a:ext cx="3907036" cy="488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833"/>
              </a:lnSpc>
            </a:pPr>
            <a:r>
              <a:rPr lang="en-US" sz="4150" dirty="0">
                <a:solidFill>
                  <a:srgbClr val="505468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온라인 신청 절차</a:t>
            </a:r>
            <a:endParaRPr lang="en-US" sz="4150" dirty="0"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94" y="1152426"/>
            <a:ext cx="781348" cy="152886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62695" y="1308695"/>
            <a:ext cx="1953518" cy="244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신한카드 홈페이지 접속</a:t>
            </a:r>
            <a:endParaRPr lang="en-US" sz="1500" dirty="0"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</p:txBody>
      </p:sp>
      <p:pic>
        <p:nvPicPr>
          <p:cNvPr id="6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695" y="1728688"/>
            <a:ext cx="5510312" cy="796330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994" y="2681288"/>
            <a:ext cx="781348" cy="937618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1562695" y="2837557"/>
            <a:ext cx="1953518" cy="244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서약서 동의</a:t>
            </a:r>
            <a:endParaRPr lang="en-US" sz="1500" dirty="0"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</p:txBody>
      </p:sp>
      <p:sp>
        <p:nvSpPr>
          <p:cNvPr id="9" name="Text 3"/>
          <p:cNvSpPr/>
          <p:nvPr/>
        </p:nvSpPr>
        <p:spPr>
          <a:xfrm>
            <a:off x="1562695" y="3175496"/>
            <a:ext cx="5510312" cy="250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임직원명의 법인카드 서약서와 정보제공활용 동의를 클릭</a:t>
            </a:r>
            <a:endParaRPr lang="en-US" sz="1208" dirty="0"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994" y="3618905"/>
            <a:ext cx="781348" cy="937618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562695" y="3775174"/>
            <a:ext cx="1953518" cy="244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필수 동의체크</a:t>
            </a:r>
            <a:endParaRPr lang="en-US" sz="1500" dirty="0"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</p:txBody>
      </p:sp>
      <p:sp>
        <p:nvSpPr>
          <p:cNvPr id="12" name="Text 5"/>
          <p:cNvSpPr/>
          <p:nvPr/>
        </p:nvSpPr>
        <p:spPr>
          <a:xfrm>
            <a:off x="1562695" y="4113113"/>
            <a:ext cx="5510312" cy="250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필수동의사항은 반드시 체크</a:t>
            </a:r>
            <a:endParaRPr lang="en-US" sz="1208" dirty="0"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994" y="4556522"/>
            <a:ext cx="781348" cy="937618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1562695" y="4712792"/>
            <a:ext cx="1953518" cy="244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법인카드 유형 선택</a:t>
            </a:r>
            <a:endParaRPr lang="en-US" sz="1500" dirty="0"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</p:txBody>
      </p:sp>
      <p:sp>
        <p:nvSpPr>
          <p:cNvPr id="15" name="Text 7"/>
          <p:cNvSpPr/>
          <p:nvPr/>
        </p:nvSpPr>
        <p:spPr>
          <a:xfrm>
            <a:off x="1562695" y="5050731"/>
            <a:ext cx="5510312" cy="250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FF0000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비 제휴법인카드 </a:t>
            </a:r>
            <a:r>
              <a:rPr lang="en-US" sz="1208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신청자 (기본 T&amp;E 카드)</a:t>
            </a:r>
            <a:endParaRPr lang="en-US" sz="1208" dirty="0"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994" y="5494139"/>
            <a:ext cx="781348" cy="937618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1562695" y="5650409"/>
            <a:ext cx="1953518" cy="244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신청자 정보 입력</a:t>
            </a:r>
            <a:endParaRPr lang="en-US" sz="1500" dirty="0"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</p:txBody>
      </p:sp>
      <p:sp>
        <p:nvSpPr>
          <p:cNvPr id="18" name="Text 9"/>
          <p:cNvSpPr/>
          <p:nvPr/>
        </p:nvSpPr>
        <p:spPr>
          <a:xfrm>
            <a:off x="1562695" y="5988347"/>
            <a:ext cx="5510312" cy="250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개인정보와 직장정보를 정확히 </a:t>
            </a:r>
            <a:r>
              <a:rPr lang="en-US" sz="1208" dirty="0" err="1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입력합니다</a:t>
            </a:r>
            <a:r>
              <a:rPr lang="en-US" sz="1208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.</a:t>
            </a:r>
            <a:r>
              <a:rPr lang="ko-KR" altLang="en-US" sz="1208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 </a:t>
            </a:r>
            <a:r>
              <a:rPr lang="en-US" altLang="ko-KR" sz="1208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(</a:t>
            </a:r>
            <a:r>
              <a:rPr lang="ko-KR" altLang="en-US" sz="1208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요청한도는 </a:t>
            </a:r>
            <a:r>
              <a:rPr lang="en-US" altLang="ko-KR" sz="1208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5,000,000</a:t>
            </a:r>
            <a:r>
              <a:rPr lang="ko-KR" altLang="en-US" sz="1208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원</a:t>
            </a:r>
            <a:r>
              <a:rPr lang="en-US" altLang="ko-KR" sz="1208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)</a:t>
            </a:r>
            <a:endParaRPr lang="en-US" sz="1208" dirty="0"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655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C77D7681-9DA9-43E4-A28E-A6404AD1C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467" y="0"/>
            <a:ext cx="7664266" cy="6858000"/>
          </a:xfrm>
          <a:prstGeom prst="rect">
            <a:avLst/>
          </a:prstGeom>
        </p:spPr>
      </p:pic>
      <p:pic>
        <p:nvPicPr>
          <p:cNvPr id="16" name="Image 0" descr="preencoded.png">
            <a:extLst>
              <a:ext uri="{FF2B5EF4-FFF2-40B4-BE49-F238E27FC236}">
                <a16:creationId xmlns:a16="http://schemas.microsoft.com/office/drawing/2014/main" id="{EF8C3C43-D3EA-4465-A504-08C650E4E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97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4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F9F99227-42A2-4BDA-AB98-6F998410D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6467" cy="6858000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25DD3BB0-F252-4978-A1F6-B4CF1BC8C513}"/>
              </a:ext>
            </a:extLst>
          </p:cNvPr>
          <p:cNvSpPr/>
          <p:nvPr/>
        </p:nvSpPr>
        <p:spPr>
          <a:xfrm>
            <a:off x="4764657" y="18094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150" dirty="0">
                <a:solidFill>
                  <a:srgbClr val="505468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카드 수령 및 등록</a:t>
            </a:r>
            <a:endParaRPr lang="en-US" sz="4150" dirty="0"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3FA2D30A-B8C1-4DAF-8A6A-374F4F1F304C}"/>
              </a:ext>
            </a:extLst>
          </p:cNvPr>
          <p:cNvSpPr/>
          <p:nvPr/>
        </p:nvSpPr>
        <p:spPr>
          <a:xfrm>
            <a:off x="4764657" y="1175168"/>
            <a:ext cx="5412939" cy="418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ko-KR" altLang="en-US" sz="22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카드</a:t>
            </a:r>
            <a:r>
              <a:rPr lang="en-US" sz="2200" dirty="0" err="1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수령</a:t>
            </a:r>
            <a:r>
              <a:rPr lang="en-US" sz="22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 </a:t>
            </a:r>
            <a:r>
              <a:rPr lang="ko-KR" altLang="en-US" sz="22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및 비밀번호 등록 방법</a:t>
            </a:r>
            <a:r>
              <a:rPr lang="en-US" altLang="ko-KR" sz="22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(1,2,3</a:t>
            </a:r>
            <a:r>
              <a:rPr lang="ko-KR" altLang="en-US" sz="22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중 </a:t>
            </a:r>
            <a:r>
              <a:rPr lang="ko-KR" altLang="en-US" sz="2200" dirty="0" err="1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택</a:t>
            </a:r>
            <a:r>
              <a:rPr lang="en-US" altLang="ko-KR" sz="22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Semi Bold" pitchFamily="34" charset="-120"/>
              </a:rPr>
              <a:t>1)</a:t>
            </a:r>
            <a:endParaRPr lang="en-US" sz="2200" dirty="0">
              <a:solidFill>
                <a:srgbClr val="5B5F71"/>
              </a:solidFill>
              <a:latin typeface="숙명눈꽃체 Regular" panose="02050503000000000000" pitchFamily="18" charset="-127"/>
              <a:ea typeface="숙명눈꽃체 Regular" panose="02050503000000000000" pitchFamily="18" charset="-127"/>
              <a:cs typeface="Instrument Sans Semi Bold" pitchFamily="34" charset="-120"/>
            </a:endParaRPr>
          </a:p>
          <a:p>
            <a:pPr marL="0" indent="0" algn="l">
              <a:lnSpc>
                <a:spcPts val="2750"/>
              </a:lnSpc>
              <a:buNone/>
            </a:pPr>
            <a:endParaRPr lang="en-US" altLang="ko-KR" sz="1750" dirty="0">
              <a:solidFill>
                <a:srgbClr val="5B5F71"/>
              </a:solidFill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  <a:p>
            <a:pPr marL="0" indent="0" algn="l">
              <a:lnSpc>
                <a:spcPts val="2750"/>
              </a:lnSpc>
              <a:buNone/>
            </a:pPr>
            <a:endParaRPr lang="en-US" sz="2200" dirty="0"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472ADD8B-DC67-4D49-9A9B-9078439BC72C}"/>
              </a:ext>
            </a:extLst>
          </p:cNvPr>
          <p:cNvSpPr/>
          <p:nvPr/>
        </p:nvSpPr>
        <p:spPr>
          <a:xfrm>
            <a:off x="4764657" y="4680026"/>
            <a:ext cx="6764218" cy="32405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altLang="ko-KR" sz="175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 (3) </a:t>
            </a:r>
            <a:r>
              <a:rPr lang="ko-KR" altLang="en-US" sz="175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홈페이지</a:t>
            </a:r>
            <a:endParaRPr lang="en-US" altLang="ko-KR" sz="1750" dirty="0">
              <a:solidFill>
                <a:srgbClr val="5B5F71"/>
              </a:solidFill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 shinhancard.com </a:t>
            </a:r>
            <a:r>
              <a:rPr lang="ko-KR" altLang="en-US" sz="175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법인 선택 후 이용자 회원가입</a:t>
            </a:r>
            <a:r>
              <a:rPr lang="en-US" altLang="ko-KR" sz="175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-&gt;</a:t>
            </a:r>
            <a:r>
              <a:rPr lang="ko-KR" altLang="en-US" sz="175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카드관리</a:t>
            </a:r>
            <a:r>
              <a:rPr lang="en-US" altLang="ko-KR" sz="175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-&gt;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ko-KR" altLang="en-US" sz="175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부가서비스</a:t>
            </a:r>
            <a:r>
              <a:rPr lang="en-US" altLang="ko-KR" sz="175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-&gt; </a:t>
            </a:r>
            <a:r>
              <a:rPr lang="ko-KR" altLang="en-US" sz="175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카드비밀번호 등록</a:t>
            </a:r>
            <a:r>
              <a:rPr lang="en-US" altLang="ko-KR" sz="175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/</a:t>
            </a:r>
            <a:r>
              <a:rPr lang="ko-KR" altLang="en-US" sz="175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변경</a:t>
            </a:r>
            <a:endParaRPr lang="en-US" sz="1750" dirty="0">
              <a:latin typeface="숙명눈꽃체 Regular" panose="02050503000000000000" pitchFamily="18" charset="-127"/>
              <a:ea typeface="숙명눈꽃체 Regular" panose="02050503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70A22-7CA8-4B29-8A25-8B10F1CAE44E}"/>
              </a:ext>
            </a:extLst>
          </p:cNvPr>
          <p:cNvSpPr txBox="1"/>
          <p:nvPr/>
        </p:nvSpPr>
        <p:spPr>
          <a:xfrm>
            <a:off x="4764657" y="1668306"/>
            <a:ext cx="5659969" cy="303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50"/>
              </a:lnSpc>
            </a:pPr>
            <a:r>
              <a:rPr lang="en-US" altLang="ko-KR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(1) </a:t>
            </a:r>
            <a:r>
              <a:rPr lang="ko-KR" altLang="en-US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카드 뒷면에 </a:t>
            </a:r>
            <a:r>
              <a:rPr lang="en-US" altLang="ko-KR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QR</a:t>
            </a:r>
            <a:r>
              <a:rPr lang="ko-KR" altLang="en-US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코드 이미지 </a:t>
            </a:r>
            <a:r>
              <a:rPr lang="ko-KR" altLang="en-US" dirty="0" err="1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촬영후</a:t>
            </a:r>
            <a:r>
              <a:rPr lang="ko-KR" altLang="en-US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 링크 클릭</a:t>
            </a:r>
            <a:endParaRPr lang="en-US" altLang="ko-KR" sz="1800" dirty="0">
              <a:solidFill>
                <a:srgbClr val="5B5F71"/>
              </a:solidFill>
              <a:latin typeface="숙명눈꽃체 Regular" panose="02050503000000000000" pitchFamily="18" charset="-127"/>
              <a:ea typeface="숙명눈꽃체 Regular" panose="02050503000000000000" pitchFamily="18" charset="-127"/>
              <a:cs typeface="Instrument Sans Medium" pitchFamily="34" charset="-120"/>
            </a:endParaRPr>
          </a:p>
          <a:p>
            <a:pPr algn="l">
              <a:lnSpc>
                <a:spcPts val="2850"/>
              </a:lnSpc>
            </a:pPr>
            <a:r>
              <a:rPr lang="en-US" altLang="ko-KR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       </a:t>
            </a:r>
            <a:r>
              <a:rPr lang="ko-KR" altLang="en-US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카드사용등록 안내 바로가기 </a:t>
            </a:r>
            <a:endParaRPr lang="en-US" altLang="ko-KR" dirty="0">
              <a:solidFill>
                <a:srgbClr val="5B5F71"/>
              </a:solidFill>
              <a:latin typeface="숙명눈꽃체 Regular" panose="02050503000000000000" pitchFamily="18" charset="-127"/>
              <a:ea typeface="숙명눈꽃체 Regular" panose="02050503000000000000" pitchFamily="18" charset="-127"/>
              <a:cs typeface="Instrument Sans Medium" pitchFamily="34" charset="-120"/>
            </a:endParaRPr>
          </a:p>
          <a:p>
            <a:pPr algn="l">
              <a:lnSpc>
                <a:spcPts val="2850"/>
              </a:lnSpc>
            </a:pPr>
            <a:r>
              <a:rPr lang="en-US" altLang="ko-KR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(2) </a:t>
            </a:r>
            <a:r>
              <a:rPr lang="en-US" altLang="ko-KR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ARS(1544-6634) →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ko-KR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  <a:cs typeface="Instrument Sans Medium" pitchFamily="34" charset="-120"/>
              </a:rPr>
              <a:t> [2]</a:t>
            </a:r>
            <a:r>
              <a:rPr lang="ko-KR" altLang="en-US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 이용자 명의 법인카드</a:t>
            </a:r>
            <a:r>
              <a:rPr lang="en-US" altLang="ko-KR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-&gt;</a:t>
            </a:r>
            <a:r>
              <a:rPr lang="ko-KR" altLang="en-US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카드번호</a:t>
            </a:r>
            <a:r>
              <a:rPr lang="en-US" altLang="ko-KR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-&gt;</a:t>
            </a:r>
            <a:r>
              <a:rPr lang="ko-KR" altLang="en-US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사업자번호 </a:t>
            </a:r>
            <a:r>
              <a:rPr lang="en-US" altLang="ko-KR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-&gt;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ko-KR" altLang="en-US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  </a:t>
            </a:r>
            <a:r>
              <a:rPr lang="ko-KR" altLang="en-US" sz="1800" dirty="0" err="1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카드뒷면</a:t>
            </a:r>
            <a:r>
              <a:rPr lang="ko-KR" altLang="en-US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 </a:t>
            </a:r>
            <a:r>
              <a:rPr lang="en-US" altLang="ko-KR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CVC-&gt; </a:t>
            </a:r>
            <a:r>
              <a:rPr lang="ko-KR" altLang="en-US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휴대폰 본인확인 서비스 진행</a:t>
            </a:r>
            <a:r>
              <a:rPr lang="en-US" altLang="ko-KR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-&gt;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ko-KR" altLang="en-US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  이동통신사 선택</a:t>
            </a:r>
            <a:r>
              <a:rPr lang="en-US" altLang="ko-KR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-&gt; </a:t>
            </a:r>
            <a:r>
              <a:rPr lang="ko-KR" altLang="en-US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휴대폰에 발송된 인증번호 입력</a:t>
            </a:r>
            <a:r>
              <a:rPr lang="en-US" altLang="ko-KR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-</a:t>
            </a:r>
            <a:r>
              <a:rPr lang="en-US" altLang="ko-KR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&gt;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ko-KR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[2] </a:t>
            </a:r>
            <a:r>
              <a:rPr lang="ko-KR" altLang="en-US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카드사용등록 </a:t>
            </a:r>
            <a:r>
              <a:rPr lang="en-US" altLang="ko-KR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-&gt; [1] </a:t>
            </a:r>
            <a:r>
              <a:rPr lang="ko-KR" altLang="en-US" sz="1800" dirty="0">
                <a:solidFill>
                  <a:srgbClr val="5B5F71"/>
                </a:solidFill>
                <a:latin typeface="숙명눈꽃체 Regular" panose="02050503000000000000" pitchFamily="18" charset="-127"/>
                <a:ea typeface="숙명눈꽃체 Regular" panose="02050503000000000000" pitchFamily="18" charset="-127"/>
              </a:rPr>
              <a:t>카드비밀번호 변경 선택 후 비밀번호 입력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566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B8C0C9-CCBB-4928-9AA8-DFE38BE6C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D2950BA-46C1-4150-A93B-412553DB5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6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578377-9EC9-4AC0-86A5-8A4F4292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BFE8EA-88ED-476A-8E99-56D057982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5198350-8F97-4DC3-A2A9-A42467A28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70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161</Words>
  <Application>Microsoft Office PowerPoint</Application>
  <PresentationFormat>와이드스크린</PresentationFormat>
  <Paragraphs>25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숙명눈꽃체 Bold</vt:lpstr>
      <vt:lpstr>숙명눈꽃체 Regular</vt:lpstr>
      <vt:lpstr>Arial</vt:lpstr>
      <vt:lpstr>Office 테마</vt:lpstr>
      <vt:lpstr>산학협력단 법인카드  발급 신청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산학협력단 법인카드  발급신청 매뉴얼</dc:title>
  <dc:creator>SM-PC</dc:creator>
  <cp:lastModifiedBy>SM-PC</cp:lastModifiedBy>
  <cp:revision>17</cp:revision>
  <dcterms:created xsi:type="dcterms:W3CDTF">2025-05-12T05:12:36Z</dcterms:created>
  <dcterms:modified xsi:type="dcterms:W3CDTF">2025-05-23T00:22:56Z</dcterms:modified>
</cp:coreProperties>
</file>